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p:scale>
          <a:sx n="75" d="100"/>
          <a:sy n="75" d="100"/>
        </p:scale>
        <p:origin x="25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5556741-3178-49C0-9F7A-00AD085C28C8}" type="datetimeFigureOut">
              <a:rPr lang="en-IN" smtClean="0"/>
              <a:t>02-08-2024</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2376882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56741-3178-49C0-9F7A-00AD085C28C8}" type="datetimeFigureOut">
              <a:rPr lang="en-IN" smtClean="0"/>
              <a:t>02-08-2024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326909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5556741-3178-49C0-9F7A-00AD085C28C8}" type="datetimeFigureOut">
              <a:rPr lang="en-IN" smtClean="0"/>
              <a:t>02-08-2024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3229087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5556741-3178-49C0-9F7A-00AD085C28C8}" type="datetimeFigureOut">
              <a:rPr lang="en-IN" smtClean="0"/>
              <a:t>02-08-2024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67DEED65-A900-41A2-8898-6B9D1B11A169}"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4111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5556741-3178-49C0-9F7A-00AD085C28C8}" type="datetimeFigureOut">
              <a:rPr lang="en-IN" smtClean="0"/>
              <a:t>02-08-2024</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2239487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556741-3178-49C0-9F7A-00AD085C28C8}" type="datetimeFigureOut">
              <a:rPr lang="en-IN" smtClean="0"/>
              <a:t>02-08-2024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354307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556741-3178-49C0-9F7A-00AD085C28C8}" type="datetimeFigureOut">
              <a:rPr lang="en-IN" smtClean="0"/>
              <a:t>02-08-2024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904828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56741-3178-49C0-9F7A-00AD085C28C8}"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3930069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5556741-3178-49C0-9F7A-00AD085C28C8}" type="datetimeFigureOut">
              <a:rPr lang="en-IN" smtClean="0"/>
              <a:t>02-08-2024</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1695460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56741-3178-49C0-9F7A-00AD085C28C8}"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4101240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5556741-3178-49C0-9F7A-00AD085C28C8}" type="datetimeFigureOut">
              <a:rPr lang="en-IN" smtClean="0"/>
              <a:t>02-08-2024</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249073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556741-3178-49C0-9F7A-00AD085C28C8}" type="datetimeFigureOut">
              <a:rPr lang="en-IN" smtClean="0"/>
              <a:t>02-08-2024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3301067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556741-3178-49C0-9F7A-00AD085C28C8}" type="datetimeFigureOut">
              <a:rPr lang="en-IN" smtClean="0"/>
              <a:t>02-08-2024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3728846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556741-3178-49C0-9F7A-00AD085C28C8}" type="datetimeFigureOut">
              <a:rPr lang="en-IN" smtClean="0"/>
              <a:t>02-08-2024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2440594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56741-3178-49C0-9F7A-00AD085C28C8}" type="datetimeFigureOut">
              <a:rPr lang="en-IN" smtClean="0"/>
              <a:t>02-08-2024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870850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56741-3178-49C0-9F7A-00AD085C28C8}" type="datetimeFigureOut">
              <a:rPr lang="en-IN" smtClean="0"/>
              <a:t>02-08-2024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2976953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56741-3178-49C0-9F7A-00AD085C28C8}" type="datetimeFigureOut">
              <a:rPr lang="en-IN" smtClean="0"/>
              <a:t>02-08-2024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DEED65-A900-41A2-8898-6B9D1B11A169}" type="slidenum">
              <a:rPr lang="en-IN" smtClean="0"/>
              <a:t>‹#›</a:t>
            </a:fld>
            <a:endParaRPr lang="en-IN"/>
          </a:p>
        </p:txBody>
      </p:sp>
    </p:spTree>
    <p:extLst>
      <p:ext uri="{BB962C8B-B14F-4D97-AF65-F5344CB8AC3E}">
        <p14:creationId xmlns:p14="http://schemas.microsoft.com/office/powerpoint/2010/main" val="2413899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556741-3178-49C0-9F7A-00AD085C28C8}" type="datetimeFigureOut">
              <a:rPr lang="en-IN" smtClean="0"/>
              <a:t>02-08-2024</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7DEED65-A900-41A2-8898-6B9D1B11A169}" type="slidenum">
              <a:rPr lang="en-IN" smtClean="0"/>
              <a:t>‹#›</a:t>
            </a:fld>
            <a:endParaRPr lang="en-IN"/>
          </a:p>
        </p:txBody>
      </p:sp>
    </p:spTree>
    <p:extLst>
      <p:ext uri="{BB962C8B-B14F-4D97-AF65-F5344CB8AC3E}">
        <p14:creationId xmlns:p14="http://schemas.microsoft.com/office/powerpoint/2010/main" val="24304128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manuellymartins3.wikidot.com/"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pxhere.com/en/photo/61638" TargetMode="External"/><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de/winterlandschaft-sonnenuntergang-1167019/" TargetMode="External"/><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libreshot.com/business-analysis/" TargetMode="External"/><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www.pngall.com/autumn-png/"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s://www.pexels.com/photo/clouds-sunset-116102/" TargetMode="External"/><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en/abstract-colorful-desktop-1018110/" TargetMode="External"/><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digital-marketing-png/"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pikist.com/free-photo-ssaxk" TargetMode="External"/><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commons.wikimedia.org/wiki/file:beach_pano.jpg" TargetMode="External"/><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732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9CFC3B-49D5-8BAE-4F70-42CEEA5E0F16}"/>
              </a:ext>
            </a:extLst>
          </p:cNvPr>
          <p:cNvSpPr txBox="1"/>
          <p:nvPr/>
        </p:nvSpPr>
        <p:spPr>
          <a:xfrm>
            <a:off x="1198880" y="447040"/>
            <a:ext cx="10170160" cy="923330"/>
          </a:xfrm>
          <a:prstGeom prst="rect">
            <a:avLst/>
          </a:prstGeom>
          <a:noFill/>
        </p:spPr>
        <p:txBody>
          <a:bodyPr wrap="square" rtlCol="0">
            <a:spAutoFit/>
          </a:bodyPr>
          <a:lstStyle/>
          <a:p>
            <a:r>
              <a:rPr lang="en-IN" b="1" dirty="0"/>
              <a:t>QUESTION 10. </a:t>
            </a:r>
            <a:r>
              <a:rPr lang="en-US" b="1" dirty="0">
                <a:solidFill>
                  <a:srgbClr val="D4D4D4"/>
                </a:solidFill>
                <a:effectLst/>
                <a:highlight>
                  <a:srgbClr val="1E1E1E"/>
                </a:highlight>
                <a:latin typeface="Courier New" panose="02070309020205020404" pitchFamily="49" charset="0"/>
              </a:rPr>
              <a:t> CAN WE IDENTIFY ANY SEASONAL PATTERNS OR FLUCTUATIONS IN DISPLAYS AND CLICKS THROUGHOUT THE CAMPAIGN PERIOD?</a:t>
            </a:r>
          </a:p>
          <a:p>
            <a:endParaRPr lang="en-IN" dirty="0"/>
          </a:p>
        </p:txBody>
      </p:sp>
      <p:pic>
        <p:nvPicPr>
          <p:cNvPr id="6146" name="Picture 2">
            <a:extLst>
              <a:ext uri="{FF2B5EF4-FFF2-40B4-BE49-F238E27FC236}">
                <a16:creationId xmlns:a16="http://schemas.microsoft.com/office/drawing/2014/main" id="{EDCE770C-1563-DB22-9CAB-61DBEEC43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370370"/>
            <a:ext cx="8564879" cy="50405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6F7356-A6D0-A738-C148-F2848EE93127}"/>
              </a:ext>
            </a:extLst>
          </p:cNvPr>
          <p:cNvSpPr txBox="1"/>
          <p:nvPr/>
        </p:nvSpPr>
        <p:spPr>
          <a:xfrm>
            <a:off x="9469120" y="1605280"/>
            <a:ext cx="2113280" cy="4401205"/>
          </a:xfrm>
          <a:prstGeom prst="rect">
            <a:avLst/>
          </a:prstGeom>
          <a:noFill/>
        </p:spPr>
        <p:txBody>
          <a:bodyPr wrap="square" rtlCol="0">
            <a:spAutoFit/>
          </a:bodyPr>
          <a:lstStyle/>
          <a:p>
            <a:r>
              <a:rPr lang="en-IN" sz="2000" dirty="0">
                <a:solidFill>
                  <a:srgbClr val="FFC000"/>
                </a:solidFill>
              </a:rPr>
              <a:t>Here, the picture clearly shows that weekly trends in Displays quietly decline from April to June. On the other hand, the trend of the number of clicks is more or less at a constant level.</a:t>
            </a:r>
          </a:p>
        </p:txBody>
      </p:sp>
    </p:spTree>
    <p:extLst>
      <p:ext uri="{BB962C8B-B14F-4D97-AF65-F5344CB8AC3E}">
        <p14:creationId xmlns:p14="http://schemas.microsoft.com/office/powerpoint/2010/main" val="3950278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799EFF8-570D-90F8-61F6-2E51FF57F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1" y="497840"/>
            <a:ext cx="8849360" cy="6045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8F0423B-4C73-9C9A-6245-9304C3D4376F}"/>
              </a:ext>
            </a:extLst>
          </p:cNvPr>
          <p:cNvSpPr txBox="1"/>
          <p:nvPr/>
        </p:nvSpPr>
        <p:spPr>
          <a:xfrm>
            <a:off x="9753599" y="1198880"/>
            <a:ext cx="1910079" cy="4893647"/>
          </a:xfrm>
          <a:prstGeom prst="rect">
            <a:avLst/>
          </a:prstGeom>
          <a:noFill/>
        </p:spPr>
        <p:txBody>
          <a:bodyPr wrap="square" rtlCol="0">
            <a:spAutoFit/>
          </a:bodyPr>
          <a:lstStyle/>
          <a:p>
            <a:r>
              <a:rPr lang="en-IN" sz="2400" dirty="0">
                <a:solidFill>
                  <a:srgbClr val="C00000"/>
                </a:solidFill>
              </a:rPr>
              <a:t>The second part is on  daily basis where both display and clicks are in seasonal trends and their </a:t>
            </a:r>
            <a:r>
              <a:rPr lang="en-IN" sz="2400" dirty="0" err="1">
                <a:solidFill>
                  <a:srgbClr val="C00000"/>
                </a:solidFill>
              </a:rPr>
              <a:t>behavior</a:t>
            </a:r>
            <a:r>
              <a:rPr lang="en-IN" sz="2400" dirty="0">
                <a:solidFill>
                  <a:srgbClr val="C00000"/>
                </a:solidFill>
              </a:rPr>
              <a:t> is quite similar to each other.</a:t>
            </a:r>
          </a:p>
        </p:txBody>
      </p:sp>
    </p:spTree>
    <p:extLst>
      <p:ext uri="{BB962C8B-B14F-4D97-AF65-F5344CB8AC3E}">
        <p14:creationId xmlns:p14="http://schemas.microsoft.com/office/powerpoint/2010/main" val="233488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8EB80A-9040-6D27-E34B-432B98167A85}"/>
              </a:ext>
            </a:extLst>
          </p:cNvPr>
          <p:cNvSpPr txBox="1"/>
          <p:nvPr/>
        </p:nvSpPr>
        <p:spPr>
          <a:xfrm>
            <a:off x="447040" y="477520"/>
            <a:ext cx="10139680" cy="984885"/>
          </a:xfrm>
          <a:prstGeom prst="rect">
            <a:avLst/>
          </a:prstGeom>
          <a:noFill/>
        </p:spPr>
        <p:txBody>
          <a:bodyPr wrap="square" rtlCol="0">
            <a:spAutoFit/>
          </a:bodyPr>
          <a:lstStyle/>
          <a:p>
            <a:r>
              <a:rPr lang="en-IN" sz="2000" dirty="0">
                <a:solidFill>
                  <a:srgbClr val="C00000"/>
                </a:solidFill>
              </a:rPr>
              <a:t>QUESTION 12. </a:t>
            </a:r>
            <a:r>
              <a:rPr lang="en-US"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ARE THERE ANY OUTLIERS IN TERMS OF COST, CLICKS, OR REVENUE THAT WARRANT FURTHER INVESTIGATION?</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rgbClr val="C00000"/>
              </a:solidFill>
            </a:endParaRPr>
          </a:p>
        </p:txBody>
      </p:sp>
      <p:pic>
        <p:nvPicPr>
          <p:cNvPr id="8194" name="Picture 2">
            <a:extLst>
              <a:ext uri="{FF2B5EF4-FFF2-40B4-BE49-F238E27FC236}">
                <a16:creationId xmlns:a16="http://schemas.microsoft.com/office/drawing/2014/main" id="{B9976F0D-9015-899A-97C1-7975A8B7F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1" y="1361440"/>
            <a:ext cx="8453119" cy="5181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028974-14EB-76A6-94FA-7575ADEE0D61}"/>
              </a:ext>
            </a:extLst>
          </p:cNvPr>
          <p:cNvSpPr txBox="1"/>
          <p:nvPr/>
        </p:nvSpPr>
        <p:spPr>
          <a:xfrm>
            <a:off x="9194800" y="1536194"/>
            <a:ext cx="2346960" cy="4832092"/>
          </a:xfrm>
          <a:prstGeom prst="rect">
            <a:avLst/>
          </a:prstGeom>
          <a:noFill/>
        </p:spPr>
        <p:txBody>
          <a:bodyPr wrap="square" rtlCol="0">
            <a:spAutoFit/>
          </a:bodyPr>
          <a:lstStyle/>
          <a:p>
            <a:r>
              <a:rPr lang="en-US" sz="2800" b="0" i="0" dirty="0">
                <a:solidFill>
                  <a:srgbClr val="92D050"/>
                </a:solidFill>
                <a:effectLst/>
                <a:highlight>
                  <a:srgbClr val="383838"/>
                </a:highlight>
                <a:latin typeface="Roboto" panose="02000000000000000000" pitchFamily="2" charset="0"/>
              </a:rPr>
              <a:t>Yes, There are outliers in terms of cost, clicks, or revenue that warrant further investigation and i.e. crucial for every analyst.</a:t>
            </a:r>
            <a:endParaRPr lang="en-IN" sz="2800" dirty="0">
              <a:solidFill>
                <a:srgbClr val="92D050"/>
              </a:solidFill>
            </a:endParaRPr>
          </a:p>
        </p:txBody>
      </p:sp>
    </p:spTree>
    <p:extLst>
      <p:ext uri="{BB962C8B-B14F-4D97-AF65-F5344CB8AC3E}">
        <p14:creationId xmlns:p14="http://schemas.microsoft.com/office/powerpoint/2010/main" val="125448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6287DC-26AD-0862-1CAD-FA95EFD241B5}"/>
              </a:ext>
            </a:extLst>
          </p:cNvPr>
          <p:cNvSpPr txBox="1"/>
          <p:nvPr/>
        </p:nvSpPr>
        <p:spPr>
          <a:xfrm>
            <a:off x="944880" y="579120"/>
            <a:ext cx="9824720" cy="1015663"/>
          </a:xfrm>
          <a:prstGeom prst="rect">
            <a:avLst/>
          </a:prstGeom>
          <a:noFill/>
        </p:spPr>
        <p:txBody>
          <a:bodyPr wrap="square" rtlCol="0">
            <a:spAutoFit/>
          </a:bodyPr>
          <a:lstStyle/>
          <a:p>
            <a:r>
              <a:rPr lang="en-US" sz="2000" b="1" dirty="0">
                <a:solidFill>
                  <a:schemeClr val="accent2">
                    <a:lumMod val="60000"/>
                    <a:lumOff val="40000"/>
                  </a:schemeClr>
                </a:solidFill>
                <a:effectLst/>
                <a:highlight>
                  <a:srgbClr val="1E1E1E"/>
                </a:highlight>
                <a:latin typeface="Courier New" panose="02070309020205020404" pitchFamily="49" charset="0"/>
              </a:rPr>
              <a:t>QUESTION13.  HOW DOES THE EFFECTIVENESS OF CAMPAIGNS VARY BASED ON THE SIZE OF THE AD AND PLACEMENT TYPE?</a:t>
            </a:r>
            <a:endParaRPr lang="en-US" sz="2000" b="0" dirty="0">
              <a:solidFill>
                <a:schemeClr val="accent2">
                  <a:lumMod val="60000"/>
                  <a:lumOff val="40000"/>
                </a:schemeClr>
              </a:solidFill>
              <a:effectLst/>
              <a:highlight>
                <a:srgbClr val="1E1E1E"/>
              </a:highlight>
              <a:latin typeface="Courier New" panose="02070309020205020404" pitchFamily="49" charset="0"/>
            </a:endParaRPr>
          </a:p>
          <a:p>
            <a:endParaRPr lang="en-IN" sz="2000" dirty="0">
              <a:solidFill>
                <a:schemeClr val="accent2">
                  <a:lumMod val="60000"/>
                  <a:lumOff val="40000"/>
                </a:schemeClr>
              </a:solidFill>
            </a:endParaRPr>
          </a:p>
        </p:txBody>
      </p:sp>
      <p:pic>
        <p:nvPicPr>
          <p:cNvPr id="9218" name="Picture 2">
            <a:extLst>
              <a:ext uri="{FF2B5EF4-FFF2-40B4-BE49-F238E27FC236}">
                <a16:creationId xmlns:a16="http://schemas.microsoft.com/office/drawing/2014/main" id="{A4815E17-3061-3485-ACE1-F1F4539B4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 y="1686560"/>
            <a:ext cx="8239760" cy="4775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CFBF8DC-5A25-F9B7-1714-8C34D9FB195B}"/>
                  </a:ext>
                </a:extLst>
              </p:cNvPr>
              <p:cNvSpPr txBox="1"/>
              <p:nvPr/>
            </p:nvSpPr>
            <p:spPr>
              <a:xfrm>
                <a:off x="9702800" y="1658114"/>
                <a:ext cx="2133600" cy="4832092"/>
              </a:xfrm>
              <a:prstGeom prst="rect">
                <a:avLst/>
              </a:prstGeom>
              <a:noFill/>
            </p:spPr>
            <p:txBody>
              <a:bodyPr wrap="square" rtlCol="0">
                <a:spAutoFit/>
              </a:bodyPr>
              <a:lstStyle/>
              <a:p>
                <a:r>
                  <a:rPr lang="en-IN" sz="2800" dirty="0">
                    <a:solidFill>
                      <a:srgbClr val="00B0F0"/>
                    </a:solidFill>
                  </a:rPr>
                  <a:t>Here, the picture tells that  placement type “</a:t>
                </a:r>
                <a:r>
                  <a:rPr lang="en-IN" sz="2800" dirty="0" err="1">
                    <a:solidFill>
                      <a:srgbClr val="00B0F0"/>
                    </a:solidFill>
                  </a:rPr>
                  <a:t>ghi</a:t>
                </a:r>
                <a:r>
                  <a:rPr lang="en-IN" sz="2800" dirty="0">
                    <a:solidFill>
                      <a:srgbClr val="00B0F0"/>
                    </a:solidFill>
                  </a:rPr>
                  <a:t>” has a high CTR with banner </a:t>
                </a:r>
                <a:r>
                  <a:rPr lang="en-IN" sz="2800" dirty="0" err="1">
                    <a:solidFill>
                      <a:srgbClr val="00B0F0"/>
                    </a:solidFill>
                  </a:rPr>
                  <a:t>sixe</a:t>
                </a:r>
                <a:r>
                  <a:rPr lang="en-IN" sz="2800" dirty="0">
                    <a:solidFill>
                      <a:srgbClr val="00B0F0"/>
                    </a:solidFill>
                  </a:rPr>
                  <a:t> 240</a:t>
                </a:r>
                <a14:m>
                  <m:oMath xmlns:m="http://schemas.openxmlformats.org/officeDocument/2006/math">
                    <m:r>
                      <a:rPr lang="en-IN" sz="2800" i="1" smtClean="0">
                        <a:solidFill>
                          <a:srgbClr val="00B0F0"/>
                        </a:solidFill>
                        <a:latin typeface="Cambria Math" panose="02040503050406030204" pitchFamily="18" charset="0"/>
                        <a:ea typeface="Cambria Math" panose="02040503050406030204" pitchFamily="18" charset="0"/>
                      </a:rPr>
                      <m:t>×</m:t>
                    </m:r>
                    <m:r>
                      <a:rPr lang="en-IN" sz="2800" b="0" i="1" smtClean="0">
                        <a:solidFill>
                          <a:srgbClr val="00B0F0"/>
                        </a:solidFill>
                        <a:latin typeface="Cambria Math" panose="02040503050406030204" pitchFamily="18" charset="0"/>
                        <a:ea typeface="Cambria Math" panose="02040503050406030204" pitchFamily="18" charset="0"/>
                      </a:rPr>
                      <m:t>400</m:t>
                    </m:r>
                  </m:oMath>
                </a14:m>
                <a:r>
                  <a:rPr lang="en-IN" sz="2800" dirty="0">
                    <a:solidFill>
                      <a:srgbClr val="00B0F0"/>
                    </a:solidFill>
                  </a:rPr>
                  <a:t> and 300</a:t>
                </a:r>
                <a14:m>
                  <m:oMath xmlns:m="http://schemas.openxmlformats.org/officeDocument/2006/math">
                    <m:r>
                      <a:rPr lang="en-IN" sz="2800" i="1" smtClean="0">
                        <a:solidFill>
                          <a:srgbClr val="00B0F0"/>
                        </a:solidFill>
                        <a:latin typeface="Cambria Math" panose="02040503050406030204" pitchFamily="18" charset="0"/>
                        <a:ea typeface="Cambria Math" panose="02040503050406030204" pitchFamily="18" charset="0"/>
                      </a:rPr>
                      <m:t>×</m:t>
                    </m:r>
                  </m:oMath>
                </a14:m>
                <a:r>
                  <a:rPr lang="en-IN" sz="2800" dirty="0">
                    <a:solidFill>
                      <a:srgbClr val="00B0F0"/>
                    </a:solidFill>
                  </a:rPr>
                  <a:t>250 </a:t>
                </a:r>
              </a:p>
            </p:txBody>
          </p:sp>
        </mc:Choice>
        <mc:Fallback>
          <p:sp>
            <p:nvSpPr>
              <p:cNvPr id="3" name="TextBox 2">
                <a:extLst>
                  <a:ext uri="{FF2B5EF4-FFF2-40B4-BE49-F238E27FC236}">
                    <a16:creationId xmlns:a16="http://schemas.microsoft.com/office/drawing/2014/main" id="{FCFBF8DC-5A25-F9B7-1714-8C34D9FB195B}"/>
                  </a:ext>
                </a:extLst>
              </p:cNvPr>
              <p:cNvSpPr txBox="1">
                <a:spLocks noRot="1" noChangeAspect="1" noMove="1" noResize="1" noEditPoints="1" noAdjustHandles="1" noChangeArrowheads="1" noChangeShapeType="1" noTextEdit="1"/>
              </p:cNvSpPr>
              <p:nvPr/>
            </p:nvSpPr>
            <p:spPr>
              <a:xfrm>
                <a:off x="9702800" y="1658114"/>
                <a:ext cx="2133600" cy="4832092"/>
              </a:xfrm>
              <a:prstGeom prst="rect">
                <a:avLst/>
              </a:prstGeom>
              <a:blipFill>
                <a:blip r:embed="rId5"/>
                <a:stretch>
                  <a:fillRect l="-6000" t="-1261" r="-9143" b="-2522"/>
                </a:stretch>
              </a:blipFill>
            </p:spPr>
            <p:txBody>
              <a:bodyPr/>
              <a:lstStyle/>
              <a:p>
                <a:r>
                  <a:rPr lang="en-IN">
                    <a:noFill/>
                  </a:rPr>
                  <a:t> </a:t>
                </a:r>
              </a:p>
            </p:txBody>
          </p:sp>
        </mc:Fallback>
      </mc:AlternateContent>
    </p:spTree>
    <p:extLst>
      <p:ext uri="{BB962C8B-B14F-4D97-AF65-F5344CB8AC3E}">
        <p14:creationId xmlns:p14="http://schemas.microsoft.com/office/powerpoint/2010/main" val="60462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3F179D-28A1-B57A-47FB-8E96177F6279}"/>
              </a:ext>
            </a:extLst>
          </p:cNvPr>
          <p:cNvSpPr txBox="1"/>
          <p:nvPr/>
        </p:nvSpPr>
        <p:spPr>
          <a:xfrm>
            <a:off x="1666240" y="447040"/>
            <a:ext cx="9398000" cy="646331"/>
          </a:xfrm>
          <a:prstGeom prst="rect">
            <a:avLst/>
          </a:prstGeom>
          <a:noFill/>
        </p:spPr>
        <p:txBody>
          <a:bodyPr wrap="square" rtlCol="0">
            <a:spAutoFit/>
          </a:bodyPr>
          <a:lstStyle/>
          <a:p>
            <a:r>
              <a:rPr lang="en-US" b="1" i="0" dirty="0">
                <a:solidFill>
                  <a:srgbClr val="D5D5D5"/>
                </a:solidFill>
                <a:effectLst/>
                <a:highlight>
                  <a:srgbClr val="383838"/>
                </a:highlight>
                <a:latin typeface="Roboto" panose="02000000000000000000" pitchFamily="2" charset="0"/>
              </a:rPr>
              <a:t>Q15. WHAT IS THE DISTRIBUTION OF POST-CLICK CONVERSIONS ACROSS DIFFERENT PLACEMENT TYPES?</a:t>
            </a:r>
            <a:endParaRPr lang="en-IN" dirty="0"/>
          </a:p>
        </p:txBody>
      </p:sp>
      <p:pic>
        <p:nvPicPr>
          <p:cNvPr id="10242" name="Picture 2">
            <a:extLst>
              <a:ext uri="{FF2B5EF4-FFF2-40B4-BE49-F238E27FC236}">
                <a16:creationId xmlns:a16="http://schemas.microsoft.com/office/drawing/2014/main" id="{FB06A745-D16C-323C-5742-990F620B9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300481"/>
            <a:ext cx="9540240" cy="5253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0E8F94-450E-E91C-BB56-CA10767D638E}"/>
              </a:ext>
            </a:extLst>
          </p:cNvPr>
          <p:cNvSpPr txBox="1"/>
          <p:nvPr/>
        </p:nvSpPr>
        <p:spPr>
          <a:xfrm>
            <a:off x="9936480" y="1808480"/>
            <a:ext cx="1788160" cy="3785652"/>
          </a:xfrm>
          <a:prstGeom prst="rect">
            <a:avLst/>
          </a:prstGeom>
          <a:noFill/>
        </p:spPr>
        <p:txBody>
          <a:bodyPr wrap="square" rtlCol="0">
            <a:spAutoFit/>
          </a:bodyPr>
          <a:lstStyle/>
          <a:p>
            <a:r>
              <a:rPr lang="en-IN" sz="2000" dirty="0">
                <a:solidFill>
                  <a:schemeClr val="tx2">
                    <a:lumMod val="10000"/>
                  </a:schemeClr>
                </a:solidFill>
              </a:rPr>
              <a:t>Here, placement type “</a:t>
            </a:r>
            <a:r>
              <a:rPr lang="en-IN" sz="2000" dirty="0" err="1">
                <a:solidFill>
                  <a:schemeClr val="tx2">
                    <a:lumMod val="10000"/>
                  </a:schemeClr>
                </a:solidFill>
              </a:rPr>
              <a:t>ghi</a:t>
            </a:r>
            <a:r>
              <a:rPr lang="en-IN" sz="2000" dirty="0">
                <a:solidFill>
                  <a:schemeClr val="tx2">
                    <a:lumMod val="10000"/>
                  </a:schemeClr>
                </a:solidFill>
              </a:rPr>
              <a:t>” has the highest  total post-click conversions and “</a:t>
            </a:r>
            <a:r>
              <a:rPr lang="en-IN" sz="2000" dirty="0" err="1">
                <a:solidFill>
                  <a:schemeClr val="tx2">
                    <a:lumMod val="10000"/>
                  </a:schemeClr>
                </a:solidFill>
              </a:rPr>
              <a:t>abc</a:t>
            </a:r>
            <a:r>
              <a:rPr lang="en-IN" sz="2000" dirty="0">
                <a:solidFill>
                  <a:schemeClr val="tx2">
                    <a:lumMod val="10000"/>
                  </a:schemeClr>
                </a:solidFill>
              </a:rPr>
              <a:t>” has the lowest total post-click conversions.</a:t>
            </a:r>
          </a:p>
        </p:txBody>
      </p:sp>
    </p:spTree>
    <p:extLst>
      <p:ext uri="{BB962C8B-B14F-4D97-AF65-F5344CB8AC3E}">
        <p14:creationId xmlns:p14="http://schemas.microsoft.com/office/powerpoint/2010/main" val="610207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41000" b="-4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BD558C-2797-AB28-A866-ADCD2C0E9E00}"/>
              </a:ext>
            </a:extLst>
          </p:cNvPr>
          <p:cNvSpPr txBox="1"/>
          <p:nvPr/>
        </p:nvSpPr>
        <p:spPr>
          <a:xfrm>
            <a:off x="1574800" y="243840"/>
            <a:ext cx="9753600" cy="707886"/>
          </a:xfrm>
          <a:prstGeom prst="rect">
            <a:avLst/>
          </a:prstGeom>
          <a:noFill/>
        </p:spPr>
        <p:txBody>
          <a:bodyPr wrap="square" rtlCol="0">
            <a:spAutoFit/>
          </a:bodyPr>
          <a:lstStyle/>
          <a:p>
            <a:r>
              <a:rPr lang="en-US" sz="2000" b="1" i="0" dirty="0">
                <a:solidFill>
                  <a:srgbClr val="D5D5D5"/>
                </a:solidFill>
                <a:effectLst/>
                <a:highlight>
                  <a:srgbClr val="383838"/>
                </a:highlight>
                <a:latin typeface="Roboto" panose="02000000000000000000" pitchFamily="2" charset="0"/>
              </a:rPr>
              <a:t>QUESTION 16. ARE THERE ANY NOTICEABLE DIFFERENCES IN USER ENGAGEMENT LEVELS BETWEEN WEEKDAYS AND WEEKENDS?</a:t>
            </a:r>
            <a:endParaRPr lang="en-IN" sz="2000" dirty="0"/>
          </a:p>
        </p:txBody>
      </p:sp>
      <p:pic>
        <p:nvPicPr>
          <p:cNvPr id="11266" name="Picture 2">
            <a:extLst>
              <a:ext uri="{FF2B5EF4-FFF2-40B4-BE49-F238E27FC236}">
                <a16:creationId xmlns:a16="http://schemas.microsoft.com/office/drawing/2014/main" id="{F1B5C229-ABC9-0CD2-2EA7-31A46D41C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60" y="1432560"/>
            <a:ext cx="8595360" cy="49987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79DF5A-84AE-5941-0D20-CBEC59444D4B}"/>
              </a:ext>
            </a:extLst>
          </p:cNvPr>
          <p:cNvSpPr txBox="1"/>
          <p:nvPr/>
        </p:nvSpPr>
        <p:spPr>
          <a:xfrm>
            <a:off x="9560560" y="1537633"/>
            <a:ext cx="2316480" cy="4893647"/>
          </a:xfrm>
          <a:prstGeom prst="rect">
            <a:avLst/>
          </a:prstGeom>
          <a:noFill/>
        </p:spPr>
        <p:txBody>
          <a:bodyPr wrap="square" rtlCol="0">
            <a:spAutoFit/>
          </a:bodyPr>
          <a:lstStyle/>
          <a:p>
            <a:r>
              <a:rPr lang="en-US" sz="2400" b="0" dirty="0">
                <a:solidFill>
                  <a:srgbClr val="00B0F0"/>
                </a:solidFill>
                <a:effectLst/>
                <a:highlight>
                  <a:srgbClr val="1E1E1E"/>
                </a:highlight>
                <a:latin typeface="Courier New" panose="02070309020205020404" pitchFamily="49" charset="0"/>
              </a:rPr>
              <a:t>Hence, There is not so much noticeable differences in user engagement levels between weekdays and weekends.</a:t>
            </a:r>
          </a:p>
          <a:p>
            <a:endParaRPr lang="en-IN" sz="2400" dirty="0">
              <a:solidFill>
                <a:srgbClr val="00B0F0"/>
              </a:solidFill>
            </a:endParaRPr>
          </a:p>
        </p:txBody>
      </p:sp>
    </p:spTree>
    <p:extLst>
      <p:ext uri="{BB962C8B-B14F-4D97-AF65-F5344CB8AC3E}">
        <p14:creationId xmlns:p14="http://schemas.microsoft.com/office/powerpoint/2010/main" val="3263913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9345EB-4173-62FD-A960-BECA60AF895C}"/>
              </a:ext>
            </a:extLst>
          </p:cNvPr>
          <p:cNvSpPr txBox="1"/>
          <p:nvPr/>
        </p:nvSpPr>
        <p:spPr>
          <a:xfrm>
            <a:off x="1264920" y="375920"/>
            <a:ext cx="9921240" cy="646331"/>
          </a:xfrm>
          <a:prstGeom prst="rect">
            <a:avLst/>
          </a:prstGeom>
          <a:noFill/>
        </p:spPr>
        <p:txBody>
          <a:bodyPr wrap="square" rtlCol="0">
            <a:spAutoFit/>
          </a:bodyPr>
          <a:lstStyle/>
          <a:p>
            <a:r>
              <a:rPr lang="en-US" b="1" dirty="0">
                <a:solidFill>
                  <a:srgbClr val="D4D4D4"/>
                </a:solidFill>
                <a:effectLst/>
                <a:highlight>
                  <a:srgbClr val="1E1E1E"/>
                </a:highlight>
                <a:latin typeface="Courier New" panose="02070309020205020404" pitchFamily="49" charset="0"/>
              </a:rPr>
              <a:t>Q19.  CAN WE IDENTIFY ANY TRENDS OR PATTERNS IN POST-CLICK CONVERSION RATES BASED ON THE DAY OF THE WEEK?</a:t>
            </a:r>
            <a:endParaRPr lang="en-US" b="0" dirty="0">
              <a:solidFill>
                <a:srgbClr val="D4D4D4"/>
              </a:solidFill>
              <a:effectLst/>
              <a:highlight>
                <a:srgbClr val="1E1E1E"/>
              </a:highlight>
              <a:latin typeface="Courier New" panose="02070309020205020404" pitchFamily="49" charset="0"/>
            </a:endParaRPr>
          </a:p>
        </p:txBody>
      </p:sp>
      <p:pic>
        <p:nvPicPr>
          <p:cNvPr id="12290" name="Picture 2">
            <a:extLst>
              <a:ext uri="{FF2B5EF4-FFF2-40B4-BE49-F238E27FC236}">
                <a16:creationId xmlns:a16="http://schemas.microsoft.com/office/drawing/2014/main" id="{0AB6D45B-C0EA-4FD4-8C09-F48BD26B21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89" y="1300479"/>
            <a:ext cx="9068751" cy="53415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4E79D5-0FCC-83D2-F1FE-0842C1B7A530}"/>
              </a:ext>
            </a:extLst>
          </p:cNvPr>
          <p:cNvSpPr txBox="1"/>
          <p:nvPr/>
        </p:nvSpPr>
        <p:spPr>
          <a:xfrm>
            <a:off x="9834880" y="2235200"/>
            <a:ext cx="1920240" cy="3416320"/>
          </a:xfrm>
          <a:prstGeom prst="rect">
            <a:avLst/>
          </a:prstGeom>
          <a:noFill/>
        </p:spPr>
        <p:txBody>
          <a:bodyPr wrap="square" rtlCol="0">
            <a:spAutoFit/>
          </a:bodyPr>
          <a:lstStyle/>
          <a:p>
            <a:r>
              <a:rPr lang="en-US" sz="2400" b="0" i="0" dirty="0">
                <a:solidFill>
                  <a:srgbClr val="00B0F0"/>
                </a:solidFill>
                <a:effectLst/>
                <a:highlight>
                  <a:srgbClr val="383838"/>
                </a:highlight>
                <a:latin typeface="Roboto" panose="02000000000000000000" pitchFamily="2" charset="0"/>
              </a:rPr>
              <a:t>There are very low trends or patterns  in post-click conversion rates based on the day of the week</a:t>
            </a:r>
            <a:endParaRPr lang="en-IN" sz="2400" dirty="0">
              <a:solidFill>
                <a:srgbClr val="00B0F0"/>
              </a:solidFill>
            </a:endParaRPr>
          </a:p>
        </p:txBody>
      </p:sp>
    </p:spTree>
    <p:extLst>
      <p:ext uri="{BB962C8B-B14F-4D97-AF65-F5344CB8AC3E}">
        <p14:creationId xmlns:p14="http://schemas.microsoft.com/office/powerpoint/2010/main" val="1088632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13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880477-F195-8425-8F21-943E998DC14D}"/>
              </a:ext>
            </a:extLst>
          </p:cNvPr>
          <p:cNvSpPr txBox="1"/>
          <p:nvPr/>
        </p:nvSpPr>
        <p:spPr>
          <a:xfrm>
            <a:off x="1107440" y="345440"/>
            <a:ext cx="9977120" cy="646331"/>
          </a:xfrm>
          <a:prstGeom prst="rect">
            <a:avLst/>
          </a:prstGeom>
          <a:noFill/>
        </p:spPr>
        <p:txBody>
          <a:bodyPr wrap="square" rtlCol="0">
            <a:spAutoFit/>
          </a:bodyPr>
          <a:lstStyle/>
          <a:p>
            <a:r>
              <a:rPr lang="en-US" b="1" i="0" dirty="0">
                <a:solidFill>
                  <a:srgbClr val="D5D5D5"/>
                </a:solidFill>
                <a:effectLst/>
                <a:highlight>
                  <a:srgbClr val="383838"/>
                </a:highlight>
                <a:latin typeface="Roboto" panose="02000000000000000000" pitchFamily="2" charset="0"/>
              </a:rPr>
              <a:t>Q20. HOW DOES THE EFFECTIVENESS OF CAMPAIGNS VARY THROUGHOUT DIFFERENT USER ENGAGEMENT TYPES IN TERMS OF POST-CLICK CONVERSIONS?</a:t>
            </a:r>
            <a:endParaRPr lang="en-IN" dirty="0"/>
          </a:p>
        </p:txBody>
      </p:sp>
      <p:pic>
        <p:nvPicPr>
          <p:cNvPr id="13314" name="Picture 2">
            <a:extLst>
              <a:ext uri="{FF2B5EF4-FFF2-40B4-BE49-F238E27FC236}">
                <a16:creationId xmlns:a16="http://schemas.microsoft.com/office/drawing/2014/main" id="{2BDF4182-9A41-1351-A875-42387370F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21" y="1219200"/>
            <a:ext cx="9184640" cy="5429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787629-7DB5-307F-8CD9-BFCD2C690D1E}"/>
              </a:ext>
            </a:extLst>
          </p:cNvPr>
          <p:cNvSpPr txBox="1"/>
          <p:nvPr/>
        </p:nvSpPr>
        <p:spPr>
          <a:xfrm>
            <a:off x="9743439" y="1493520"/>
            <a:ext cx="2225040" cy="4401205"/>
          </a:xfrm>
          <a:prstGeom prst="rect">
            <a:avLst/>
          </a:prstGeom>
          <a:noFill/>
        </p:spPr>
        <p:txBody>
          <a:bodyPr wrap="square" rtlCol="0">
            <a:spAutoFit/>
          </a:bodyPr>
          <a:lstStyle/>
          <a:p>
            <a:r>
              <a:rPr lang="en-US" sz="2000" b="0" i="0" dirty="0">
                <a:solidFill>
                  <a:schemeClr val="accent2">
                    <a:lumMod val="60000"/>
                    <a:lumOff val="40000"/>
                  </a:schemeClr>
                </a:solidFill>
                <a:effectLst/>
                <a:highlight>
                  <a:srgbClr val="383838"/>
                </a:highlight>
                <a:latin typeface="Roboto" panose="02000000000000000000" pitchFamily="2" charset="0"/>
              </a:rPr>
              <a:t>Here, high user engagement in terms of post-click conversions is in campaign no.1 but there are significantly low in Campaign Number 2 and 3 based on user engagement in high, medium and low enrollment as well.</a:t>
            </a:r>
            <a:endParaRPr lang="en-IN" sz="2000" dirty="0">
              <a:solidFill>
                <a:schemeClr val="accent2">
                  <a:lumMod val="60000"/>
                  <a:lumOff val="40000"/>
                </a:schemeClr>
              </a:solidFill>
            </a:endParaRPr>
          </a:p>
        </p:txBody>
      </p:sp>
    </p:spTree>
    <p:extLst>
      <p:ext uri="{BB962C8B-B14F-4D97-AF65-F5344CB8AC3E}">
        <p14:creationId xmlns:p14="http://schemas.microsoft.com/office/powerpoint/2010/main" val="2608070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3DCFFB-4C31-B373-9AEF-FC60EB01B32E}"/>
              </a:ext>
            </a:extLst>
          </p:cNvPr>
          <p:cNvSpPr txBox="1"/>
          <p:nvPr/>
        </p:nvSpPr>
        <p:spPr>
          <a:xfrm>
            <a:off x="3347719" y="1899920"/>
            <a:ext cx="5496561" cy="3170099"/>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lvl="1" algn="ctr"/>
            <a:r>
              <a:rPr lang="en-IN" sz="4000" dirty="0">
                <a:solidFill>
                  <a:schemeClr val="accent2">
                    <a:lumMod val="50000"/>
                  </a:schemeClr>
                </a:solidFill>
                <a:latin typeface="Castellar" panose="020A0402060406010301" pitchFamily="18" charset="0"/>
              </a:rPr>
              <a:t>ONLINE</a:t>
            </a:r>
          </a:p>
          <a:p>
            <a:pPr lvl="1" algn="ctr"/>
            <a:r>
              <a:rPr lang="en-IN" sz="4000" dirty="0">
                <a:solidFill>
                  <a:schemeClr val="accent2">
                    <a:lumMod val="50000"/>
                  </a:schemeClr>
                </a:solidFill>
                <a:latin typeface="Castellar" panose="020A0402060406010301" pitchFamily="18" charset="0"/>
              </a:rPr>
              <a:t>ADVERTISING DATA ANALYSIS WITH </a:t>
            </a:r>
          </a:p>
          <a:p>
            <a:pPr lvl="1" algn="ctr"/>
            <a:r>
              <a:rPr lang="en-IN" sz="4000" dirty="0">
                <a:solidFill>
                  <a:schemeClr val="accent2">
                    <a:lumMod val="50000"/>
                  </a:schemeClr>
                </a:solidFill>
                <a:latin typeface="Castellar" panose="020A0402060406010301" pitchFamily="18" charset="0"/>
              </a:rPr>
              <a:t>PYTHON</a:t>
            </a:r>
          </a:p>
        </p:txBody>
      </p:sp>
    </p:spTree>
    <p:extLst>
      <p:ext uri="{BB962C8B-B14F-4D97-AF65-F5344CB8AC3E}">
        <p14:creationId xmlns:p14="http://schemas.microsoft.com/office/powerpoint/2010/main" val="2648792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302063-0B6B-C8B4-DD70-3FCA655C93CC}"/>
              </a:ext>
            </a:extLst>
          </p:cNvPr>
          <p:cNvSpPr txBox="1"/>
          <p:nvPr/>
        </p:nvSpPr>
        <p:spPr>
          <a:xfrm>
            <a:off x="873760" y="670560"/>
            <a:ext cx="10444480" cy="1384995"/>
          </a:xfrm>
          <a:prstGeom prst="rect">
            <a:avLst/>
          </a:prstGeom>
          <a:noFill/>
        </p:spPr>
        <p:txBody>
          <a:bodyPr wrap="square" rtlCol="0">
            <a:spAutoFit/>
          </a:bodyPr>
          <a:lstStyle/>
          <a:p>
            <a:r>
              <a:rPr lang="en-IN" sz="2800" dirty="0">
                <a:solidFill>
                  <a:schemeClr val="accent3">
                    <a:lumMod val="40000"/>
                    <a:lumOff val="60000"/>
                  </a:schemeClr>
                </a:solidFill>
              </a:rPr>
              <a:t>QUESTION1.</a:t>
            </a:r>
            <a:r>
              <a:rPr lang="en-US" sz="2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WHAT IS THE OVERALL TREND IN USER ENGAGEMENT THROUGHOUT THE CAMPAIGN PERIOD?</a:t>
            </a:r>
            <a:endParaRPr lang="en-IN" sz="2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2800" dirty="0">
              <a:solidFill>
                <a:schemeClr val="accent3">
                  <a:lumMod val="40000"/>
                  <a:lumOff val="60000"/>
                </a:schemeClr>
              </a:solidFill>
            </a:endParaRPr>
          </a:p>
        </p:txBody>
      </p:sp>
      <p:pic>
        <p:nvPicPr>
          <p:cNvPr id="1026" name="Picture 2">
            <a:extLst>
              <a:ext uri="{FF2B5EF4-FFF2-40B4-BE49-F238E27FC236}">
                <a16:creationId xmlns:a16="http://schemas.microsoft.com/office/drawing/2014/main" id="{90A75ABB-A064-0E80-16A3-D4EDA969F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038" y="1879601"/>
            <a:ext cx="9181923" cy="443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761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10BE6-0C18-CC4B-79D9-2B391B24B73B}"/>
              </a:ext>
            </a:extLst>
          </p:cNvPr>
          <p:cNvSpPr txBox="1"/>
          <p:nvPr/>
        </p:nvSpPr>
        <p:spPr>
          <a:xfrm>
            <a:off x="1290320" y="523240"/>
            <a:ext cx="9936480" cy="6001643"/>
          </a:xfrm>
          <a:prstGeom prst="rect">
            <a:avLst/>
          </a:prstGeom>
          <a:noFill/>
        </p:spPr>
        <p:txBody>
          <a:bodyPr wrap="square" rtlCol="0">
            <a:spAutoFit/>
          </a:bodyPr>
          <a:lstStyle/>
          <a:p>
            <a:r>
              <a:rPr lang="en-US" sz="3200" b="0" dirty="0">
                <a:solidFill>
                  <a:srgbClr val="FFFF00"/>
                </a:solidFill>
                <a:effectLst/>
                <a:highlight>
                  <a:srgbClr val="1E1E1E"/>
                </a:highlight>
                <a:latin typeface="Courier New" panose="02070309020205020404" pitchFamily="49" charset="0"/>
              </a:rPr>
              <a:t>	Here, the above graph clearly shows that the highest user engagement rate in Campaign No.1 and Campaign No.3 is quite lesser than Campaign No.1 and Campaign No.2 has the lowest high engagement of users. Data shows Campaign No.3 has performed moderately well compared to Campaign No.1 and Campaign No.2 is a much better performer in terms of Low and Medium user engagement levels.</a:t>
            </a:r>
          </a:p>
          <a:p>
            <a:endParaRPr lang="en-IN" sz="3200" dirty="0">
              <a:solidFill>
                <a:srgbClr val="FFFF00"/>
              </a:solidFill>
            </a:endParaRPr>
          </a:p>
        </p:txBody>
      </p:sp>
    </p:spTree>
    <p:extLst>
      <p:ext uri="{BB962C8B-B14F-4D97-AF65-F5344CB8AC3E}">
        <p14:creationId xmlns:p14="http://schemas.microsoft.com/office/powerpoint/2010/main" val="2007448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93136-8C1F-BF50-2C78-CF0FAF8A6E0B}"/>
              </a:ext>
            </a:extLst>
          </p:cNvPr>
          <p:cNvSpPr txBox="1"/>
          <p:nvPr/>
        </p:nvSpPr>
        <p:spPr>
          <a:xfrm>
            <a:off x="3657600" y="436880"/>
            <a:ext cx="5943600" cy="523220"/>
          </a:xfrm>
          <a:prstGeom prst="rect">
            <a:avLst/>
          </a:prstGeom>
          <a:noFill/>
        </p:spPr>
        <p:txBody>
          <a:bodyPr wrap="square" rtlCol="0">
            <a:spAutoFit/>
          </a:bodyPr>
          <a:lstStyle/>
          <a:p>
            <a:r>
              <a:rPr lang="en-IN" sz="2800" dirty="0">
                <a:solidFill>
                  <a:srgbClr val="00B0F0"/>
                </a:solidFill>
              </a:rPr>
              <a:t>Another Way Of Visualization</a:t>
            </a:r>
          </a:p>
        </p:txBody>
      </p:sp>
      <p:pic>
        <p:nvPicPr>
          <p:cNvPr id="2050" name="Picture 2">
            <a:extLst>
              <a:ext uri="{FF2B5EF4-FFF2-40B4-BE49-F238E27FC236}">
                <a16:creationId xmlns:a16="http://schemas.microsoft.com/office/drawing/2014/main" id="{77BAFBEE-AEE6-65E5-E4AF-794B33449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640" y="1117600"/>
            <a:ext cx="10637520" cy="530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448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21BC44-58FA-EA84-2A81-E246D24E6C23}"/>
              </a:ext>
            </a:extLst>
          </p:cNvPr>
          <p:cNvSpPr txBox="1"/>
          <p:nvPr/>
        </p:nvSpPr>
        <p:spPr>
          <a:xfrm>
            <a:off x="1722120" y="995680"/>
            <a:ext cx="8747760" cy="4524315"/>
          </a:xfrm>
          <a:prstGeom prst="rect">
            <a:avLst/>
          </a:prstGeom>
          <a:noFill/>
        </p:spPr>
        <p:txBody>
          <a:bodyPr wrap="square" rtlCol="0">
            <a:spAutoFit/>
          </a:bodyPr>
          <a:lstStyle/>
          <a:p>
            <a:r>
              <a:rPr lang="en-US" sz="3200" b="0" i="0" dirty="0">
                <a:solidFill>
                  <a:srgbClr val="D5D5D5"/>
                </a:solidFill>
                <a:effectLst/>
                <a:highlight>
                  <a:srgbClr val="383838"/>
                </a:highlight>
                <a:latin typeface="MingLiU-ExtB" panose="02020500000000000000" pitchFamily="18" charset="-120"/>
                <a:ea typeface="MingLiU-ExtB" panose="02020500000000000000" pitchFamily="18" charset="-120"/>
              </a:rPr>
              <a:t>Here, the graph depicts that during April and 1st week of May, the high engagement of users was much lesser than Low and Medium user engagement and after that, it rapidly increased from 1st week of May and is going on more or less the same level up to June,2020. Moreover, High engagement levels comparatively more than low and medium user engagement during this time.</a:t>
            </a:r>
            <a:endParaRPr lang="en-IN" sz="3200" dirty="0">
              <a:latin typeface="MingLiU-ExtB" panose="02020500000000000000" pitchFamily="18" charset="-120"/>
              <a:ea typeface="MingLiU-ExtB" panose="02020500000000000000" pitchFamily="18" charset="-120"/>
            </a:endParaRPr>
          </a:p>
        </p:txBody>
      </p:sp>
    </p:spTree>
    <p:extLst>
      <p:ext uri="{BB962C8B-B14F-4D97-AF65-F5344CB8AC3E}">
        <p14:creationId xmlns:p14="http://schemas.microsoft.com/office/powerpoint/2010/main" val="385003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83C6D6-05D8-1A0A-EBC7-2C4362D41BCE}"/>
              </a:ext>
            </a:extLst>
          </p:cNvPr>
          <p:cNvSpPr txBox="1"/>
          <p:nvPr/>
        </p:nvSpPr>
        <p:spPr>
          <a:xfrm>
            <a:off x="782320" y="325120"/>
            <a:ext cx="9591040" cy="646331"/>
          </a:xfrm>
          <a:prstGeom prst="rect">
            <a:avLst/>
          </a:prstGeom>
          <a:noFill/>
        </p:spPr>
        <p:txBody>
          <a:bodyPr wrap="square" rtlCol="0">
            <a:spAutoFit/>
          </a:bodyPr>
          <a:lstStyle/>
          <a:p>
            <a:r>
              <a:rPr lang="en-US" b="1" i="0" dirty="0">
                <a:solidFill>
                  <a:srgbClr val="D5D5D5"/>
                </a:solidFill>
                <a:effectLst/>
                <a:highlight>
                  <a:srgbClr val="383838"/>
                </a:highlight>
                <a:latin typeface="Algerian" panose="04020705040A02060702" pitchFamily="82" charset="0"/>
              </a:rPr>
              <a:t>Question 2. How does the size of the ad (banner) impact the number of clicks generated?</a:t>
            </a:r>
            <a:endParaRPr lang="en-IN" dirty="0">
              <a:latin typeface="Algerian" panose="04020705040A02060702" pitchFamily="82" charset="0"/>
            </a:endParaRPr>
          </a:p>
        </p:txBody>
      </p:sp>
      <p:pic>
        <p:nvPicPr>
          <p:cNvPr id="3074" name="Picture 2">
            <a:extLst>
              <a:ext uri="{FF2B5EF4-FFF2-40B4-BE49-F238E27FC236}">
                <a16:creationId xmlns:a16="http://schemas.microsoft.com/office/drawing/2014/main" id="{F688B7E8-EB70-2591-169F-BAABFD787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395730"/>
            <a:ext cx="8006080" cy="5035804"/>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B6F71FC3-EFF7-AB9E-D4A1-4C59A8EE18D7}"/>
              </a:ext>
            </a:extLst>
          </p:cNvPr>
          <p:cNvSpPr/>
          <p:nvPr/>
        </p:nvSpPr>
        <p:spPr>
          <a:xfrm>
            <a:off x="8514080" y="3429000"/>
            <a:ext cx="426720" cy="484632"/>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TextBox 4">
            <a:extLst>
              <a:ext uri="{FF2B5EF4-FFF2-40B4-BE49-F238E27FC236}">
                <a16:creationId xmlns:a16="http://schemas.microsoft.com/office/drawing/2014/main" id="{CFF847BE-8B63-8B00-EC45-4379138A5BF9}"/>
              </a:ext>
            </a:extLst>
          </p:cNvPr>
          <p:cNvSpPr txBox="1"/>
          <p:nvPr/>
        </p:nvSpPr>
        <p:spPr>
          <a:xfrm>
            <a:off x="9103360" y="1466808"/>
            <a:ext cx="2540000" cy="5262979"/>
          </a:xfrm>
          <a:prstGeom prst="rect">
            <a:avLst/>
          </a:prstGeom>
          <a:noFill/>
        </p:spPr>
        <p:txBody>
          <a:bodyPr wrap="square" rtlCol="0">
            <a:spAutoFit/>
          </a:bodyPr>
          <a:lstStyle/>
          <a:p>
            <a:r>
              <a:rPr lang="en-US" sz="2400" b="0" dirty="0">
                <a:solidFill>
                  <a:srgbClr val="82C6FF"/>
                </a:solidFill>
                <a:effectLst/>
                <a:highlight>
                  <a:srgbClr val="1E1E1E"/>
                </a:highlight>
                <a:latin typeface="Courier New" panose="02070309020205020404" pitchFamily="49" charset="0"/>
              </a:rPr>
              <a:t>It shows the banner size 240x400 has the highest number of user clicks and the banner size 800 x 250 has the lowest number of clicks.</a:t>
            </a:r>
            <a:endParaRPr lang="en-US" sz="2400" b="0" dirty="0">
              <a:solidFill>
                <a:srgbClr val="D4D4D4"/>
              </a:solidFill>
              <a:effectLst/>
              <a:highlight>
                <a:srgbClr val="1E1E1E"/>
              </a:highlight>
              <a:latin typeface="Courier New" panose="02070309020205020404" pitchFamily="49" charset="0"/>
            </a:endParaRPr>
          </a:p>
          <a:p>
            <a:endParaRPr lang="en-IN" sz="2400" dirty="0"/>
          </a:p>
        </p:txBody>
      </p:sp>
    </p:spTree>
    <p:extLst>
      <p:ext uri="{BB962C8B-B14F-4D97-AF65-F5344CB8AC3E}">
        <p14:creationId xmlns:p14="http://schemas.microsoft.com/office/powerpoint/2010/main" val="2567065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B618C-F67F-17A5-CF16-D95CF018B922}"/>
              </a:ext>
            </a:extLst>
          </p:cNvPr>
          <p:cNvSpPr txBox="1"/>
          <p:nvPr/>
        </p:nvSpPr>
        <p:spPr>
          <a:xfrm>
            <a:off x="1264920" y="436880"/>
            <a:ext cx="9662160" cy="646331"/>
          </a:xfrm>
          <a:prstGeom prst="rect">
            <a:avLst/>
          </a:prstGeom>
          <a:noFill/>
        </p:spPr>
        <p:txBody>
          <a:bodyPr wrap="square" rtlCol="0">
            <a:spAutoFit/>
          </a:bodyPr>
          <a:lstStyle/>
          <a:p>
            <a:r>
              <a:rPr lang="en-US" b="1" i="0" dirty="0">
                <a:solidFill>
                  <a:srgbClr val="FF0000"/>
                </a:solidFill>
                <a:effectLst/>
                <a:highlight>
                  <a:srgbClr val="383838"/>
                </a:highlight>
                <a:latin typeface="Roboto" panose="02000000000000000000" pitchFamily="2" charset="0"/>
              </a:rPr>
              <a:t>QUESTION 7. ARE THERE ANY SPECIFIC TRENDS OR PATTERNS IN POST-CLICK SALES AMOUNTS OVER TIME?</a:t>
            </a:r>
            <a:endParaRPr lang="en-IN" dirty="0">
              <a:solidFill>
                <a:srgbClr val="FF0000"/>
              </a:solidFill>
            </a:endParaRPr>
          </a:p>
        </p:txBody>
      </p:sp>
      <p:pic>
        <p:nvPicPr>
          <p:cNvPr id="4098" name="Picture 2">
            <a:extLst>
              <a:ext uri="{FF2B5EF4-FFF2-40B4-BE49-F238E27FC236}">
                <a16:creationId xmlns:a16="http://schemas.microsoft.com/office/drawing/2014/main" id="{593A10F2-DEC8-C654-6298-568A3E4CA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21" y="1137919"/>
            <a:ext cx="8818880" cy="543560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E87D6116-5311-D627-A280-0DB4D369A4A1}"/>
              </a:ext>
            </a:extLst>
          </p:cNvPr>
          <p:cNvSpPr/>
          <p:nvPr/>
        </p:nvSpPr>
        <p:spPr>
          <a:xfrm>
            <a:off x="9245600" y="3429000"/>
            <a:ext cx="33528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A157332-F06E-ECB9-2D8E-F379BCB2AD30}"/>
              </a:ext>
            </a:extLst>
          </p:cNvPr>
          <p:cNvSpPr txBox="1"/>
          <p:nvPr/>
        </p:nvSpPr>
        <p:spPr>
          <a:xfrm>
            <a:off x="9804400" y="1397506"/>
            <a:ext cx="1838960" cy="4524315"/>
          </a:xfrm>
          <a:prstGeom prst="rect">
            <a:avLst/>
          </a:prstGeom>
          <a:noFill/>
        </p:spPr>
        <p:txBody>
          <a:bodyPr wrap="square" rtlCol="0">
            <a:spAutoFit/>
          </a:bodyPr>
          <a:lstStyle/>
          <a:p>
            <a:r>
              <a:rPr lang="en-US" sz="2400" b="0" dirty="0">
                <a:solidFill>
                  <a:schemeClr val="accent3">
                    <a:lumMod val="20000"/>
                    <a:lumOff val="80000"/>
                  </a:schemeClr>
                </a:solidFill>
                <a:effectLst/>
                <a:highlight>
                  <a:srgbClr val="1E1E1E"/>
                </a:highlight>
                <a:latin typeface="Courier New" panose="02070309020205020404" pitchFamily="49" charset="0"/>
              </a:rPr>
              <a:t>Here the trends show that click sales amount is literally high in  April to middle of May.</a:t>
            </a:r>
          </a:p>
          <a:p>
            <a:endParaRPr lang="en-IN" sz="2400" dirty="0">
              <a:solidFill>
                <a:schemeClr val="accent3">
                  <a:lumMod val="20000"/>
                  <a:lumOff val="80000"/>
                </a:schemeClr>
              </a:solidFill>
            </a:endParaRPr>
          </a:p>
        </p:txBody>
      </p:sp>
    </p:spTree>
    <p:extLst>
      <p:ext uri="{BB962C8B-B14F-4D97-AF65-F5344CB8AC3E}">
        <p14:creationId xmlns:p14="http://schemas.microsoft.com/office/powerpoint/2010/main" val="2054003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l="-19000" r="-1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6B1CFF-BFAE-98F1-35FA-2C0C85D7DC3C}"/>
              </a:ext>
            </a:extLst>
          </p:cNvPr>
          <p:cNvSpPr txBox="1"/>
          <p:nvPr/>
        </p:nvSpPr>
        <p:spPr>
          <a:xfrm>
            <a:off x="792480" y="589280"/>
            <a:ext cx="10353040" cy="923330"/>
          </a:xfrm>
          <a:prstGeom prst="rect">
            <a:avLst/>
          </a:prstGeom>
          <a:noFill/>
        </p:spPr>
        <p:txBody>
          <a:bodyPr wrap="square" rtlCol="0">
            <a:spAutoFit/>
          </a:bodyPr>
          <a:lstStyle/>
          <a:p>
            <a:r>
              <a:rPr lang="en-US" b="1" dirty="0">
                <a:solidFill>
                  <a:srgbClr val="D4D4D4"/>
                </a:solidFill>
                <a:effectLst/>
                <a:highlight>
                  <a:srgbClr val="1E1E1E"/>
                </a:highlight>
                <a:latin typeface="Courier New" panose="02070309020205020404" pitchFamily="49" charset="0"/>
              </a:rPr>
              <a:t>QUESTION 8. HOW DOES THE LEVEL OF USER ENGAGEMENT VARY ACROSS DIFFERENT BANNER SIZES?</a:t>
            </a:r>
            <a:endParaRPr lang="en-US" b="0" dirty="0">
              <a:solidFill>
                <a:srgbClr val="D4D4D4"/>
              </a:solidFill>
              <a:effectLst/>
              <a:highlight>
                <a:srgbClr val="1E1E1E"/>
              </a:highlight>
              <a:latin typeface="Courier New" panose="02070309020205020404" pitchFamily="49" charset="0"/>
            </a:endParaRPr>
          </a:p>
          <a:p>
            <a:endParaRPr lang="en-IN" dirty="0"/>
          </a:p>
        </p:txBody>
      </p:sp>
      <p:pic>
        <p:nvPicPr>
          <p:cNvPr id="5122" name="Picture 2">
            <a:extLst>
              <a:ext uri="{FF2B5EF4-FFF2-40B4-BE49-F238E27FC236}">
                <a16:creationId xmlns:a16="http://schemas.microsoft.com/office/drawing/2014/main" id="{0BF568CF-825A-2066-4282-9502FD62EF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1" y="1512611"/>
            <a:ext cx="9154160" cy="5050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933E056-56B3-8F89-A403-44630C491FF2}"/>
                  </a:ext>
                </a:extLst>
              </p:cNvPr>
              <p:cNvSpPr txBox="1"/>
              <p:nvPr/>
            </p:nvSpPr>
            <p:spPr>
              <a:xfrm>
                <a:off x="9621521" y="1859280"/>
                <a:ext cx="2397758" cy="4154984"/>
              </a:xfrm>
              <a:prstGeom prst="rect">
                <a:avLst/>
              </a:prstGeom>
              <a:noFill/>
            </p:spPr>
            <p:txBody>
              <a:bodyPr wrap="square" rtlCol="0">
                <a:spAutoFit/>
              </a:bodyPr>
              <a:lstStyle/>
              <a:p>
                <a:r>
                  <a:rPr lang="en-IN" sz="2400" dirty="0">
                    <a:solidFill>
                      <a:schemeClr val="accent1"/>
                    </a:solidFill>
                  </a:rPr>
                  <a:t>Here, the highest user engagement is in banner size  800</a:t>
                </a:r>
                <a14:m>
                  <m:oMath xmlns:m="http://schemas.openxmlformats.org/officeDocument/2006/math">
                    <m:r>
                      <a:rPr lang="en-IN" sz="2400" i="1" smtClean="0">
                        <a:solidFill>
                          <a:schemeClr val="accent1"/>
                        </a:solidFill>
                        <a:latin typeface="Cambria Math" panose="02040503050406030204" pitchFamily="18" charset="0"/>
                        <a:ea typeface="Cambria Math" panose="02040503050406030204" pitchFamily="18" charset="0"/>
                      </a:rPr>
                      <m:t>×</m:t>
                    </m:r>
                    <m:r>
                      <a:rPr lang="en-IN" sz="2400" b="0" i="1" smtClean="0">
                        <a:solidFill>
                          <a:schemeClr val="accent1"/>
                        </a:solidFill>
                        <a:latin typeface="Cambria Math" panose="02040503050406030204" pitchFamily="18" charset="0"/>
                        <a:ea typeface="Cambria Math" panose="02040503050406030204" pitchFamily="18" charset="0"/>
                      </a:rPr>
                      <m:t>250.</m:t>
                    </m:r>
                  </m:oMath>
                </a14:m>
                <a:r>
                  <a:rPr lang="en-IN" sz="2400" dirty="0">
                    <a:solidFill>
                      <a:schemeClr val="accent1"/>
                    </a:solidFill>
                  </a:rPr>
                  <a:t> And banner size 580</a:t>
                </a:r>
                <a14:m>
                  <m:oMath xmlns:m="http://schemas.openxmlformats.org/officeDocument/2006/math">
                    <m:r>
                      <a:rPr lang="en-IN" sz="2400" i="1" smtClean="0">
                        <a:solidFill>
                          <a:schemeClr val="accent1"/>
                        </a:solidFill>
                        <a:latin typeface="Cambria Math" panose="02040503050406030204" pitchFamily="18" charset="0"/>
                        <a:ea typeface="Cambria Math" panose="02040503050406030204" pitchFamily="18" charset="0"/>
                      </a:rPr>
                      <m:t>×</m:t>
                    </m:r>
                  </m:oMath>
                </a14:m>
                <a:r>
                  <a:rPr lang="en-IN" sz="2400" dirty="0">
                    <a:solidFill>
                      <a:schemeClr val="accent1"/>
                    </a:solidFill>
                  </a:rPr>
                  <a:t> 400 indicates the opposite case of the highest engagement</a:t>
                </a:r>
              </a:p>
            </p:txBody>
          </p:sp>
        </mc:Choice>
        <mc:Fallback>
          <p:sp>
            <p:nvSpPr>
              <p:cNvPr id="3" name="TextBox 2">
                <a:extLst>
                  <a:ext uri="{FF2B5EF4-FFF2-40B4-BE49-F238E27FC236}">
                    <a16:creationId xmlns:a16="http://schemas.microsoft.com/office/drawing/2014/main" id="{7933E056-56B3-8F89-A403-44630C491FF2}"/>
                  </a:ext>
                </a:extLst>
              </p:cNvPr>
              <p:cNvSpPr txBox="1">
                <a:spLocks noRot="1" noChangeAspect="1" noMove="1" noResize="1" noEditPoints="1" noAdjustHandles="1" noChangeArrowheads="1" noChangeShapeType="1" noTextEdit="1"/>
              </p:cNvSpPr>
              <p:nvPr/>
            </p:nvSpPr>
            <p:spPr>
              <a:xfrm>
                <a:off x="9621521" y="1859280"/>
                <a:ext cx="2397758" cy="4154984"/>
              </a:xfrm>
              <a:prstGeom prst="rect">
                <a:avLst/>
              </a:prstGeom>
              <a:blipFill>
                <a:blip r:embed="rId5"/>
                <a:stretch>
                  <a:fillRect l="-3807" t="-1173" r="-2792" b="-2346"/>
                </a:stretch>
              </a:blipFill>
            </p:spPr>
            <p:txBody>
              <a:bodyPr/>
              <a:lstStyle/>
              <a:p>
                <a:r>
                  <a:rPr lang="en-IN">
                    <a:noFill/>
                  </a:rPr>
                  <a:t> </a:t>
                </a:r>
              </a:p>
            </p:txBody>
          </p:sp>
        </mc:Fallback>
      </mc:AlternateContent>
    </p:spTree>
    <p:extLst>
      <p:ext uri="{BB962C8B-B14F-4D97-AF65-F5344CB8AC3E}">
        <p14:creationId xmlns:p14="http://schemas.microsoft.com/office/powerpoint/2010/main" val="269317206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TM03457510[[fn=Savon]]</Template>
  <TotalTime>266</TotalTime>
  <Words>651</Words>
  <Application>Microsoft Office PowerPoint</Application>
  <PresentationFormat>Widescreen</PresentationFormat>
  <Paragraphs>28</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MingLiU-ExtB</vt:lpstr>
      <vt:lpstr>Algerian</vt:lpstr>
      <vt:lpstr>Arial</vt:lpstr>
      <vt:lpstr>Calibri</vt:lpstr>
      <vt:lpstr>Cambria Math</vt:lpstr>
      <vt:lpstr>Castellar</vt:lpstr>
      <vt:lpstr>Century Gothic</vt:lpstr>
      <vt:lpstr>Courier New</vt:lpstr>
      <vt:lpstr>Roboto</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Biplab Naskar</dc:creator>
  <cp:lastModifiedBy>Biplab Naskar</cp:lastModifiedBy>
  <cp:revision>1</cp:revision>
  <dcterms:created xsi:type="dcterms:W3CDTF">2024-08-02T14:09:32Z</dcterms:created>
  <dcterms:modified xsi:type="dcterms:W3CDTF">2024-08-02T18:35:35Z</dcterms:modified>
</cp:coreProperties>
</file>